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29" r:id="rId2"/>
    <p:sldId id="277" r:id="rId3"/>
    <p:sldId id="278" r:id="rId4"/>
    <p:sldId id="279" r:id="rId5"/>
    <p:sldId id="299" r:id="rId6"/>
    <p:sldId id="300" r:id="rId7"/>
    <p:sldId id="301" r:id="rId8"/>
    <p:sldId id="280" r:id="rId9"/>
    <p:sldId id="283" r:id="rId10"/>
    <p:sldId id="281" r:id="rId11"/>
    <p:sldId id="282" r:id="rId12"/>
    <p:sldId id="302" r:id="rId13"/>
    <p:sldId id="330" r:id="rId14"/>
    <p:sldId id="284" r:id="rId15"/>
    <p:sldId id="285" r:id="rId16"/>
    <p:sldId id="287" r:id="rId17"/>
    <p:sldId id="286" r:id="rId18"/>
    <p:sldId id="303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6" r:id="rId27"/>
    <p:sldId id="304" r:id="rId28"/>
    <p:sldId id="331" r:id="rId29"/>
    <p:sldId id="332" r:id="rId30"/>
    <p:sldId id="305" r:id="rId31"/>
    <p:sldId id="333" r:id="rId32"/>
    <p:sldId id="307" r:id="rId33"/>
    <p:sldId id="306" r:id="rId34"/>
    <p:sldId id="308" r:id="rId35"/>
    <p:sldId id="309" r:id="rId36"/>
    <p:sldId id="310" r:id="rId37"/>
    <p:sldId id="311" r:id="rId38"/>
    <p:sldId id="312" r:id="rId39"/>
    <p:sldId id="334" r:id="rId40"/>
    <p:sldId id="335" r:id="rId41"/>
    <p:sldId id="336" r:id="rId42"/>
    <p:sldId id="316" r:id="rId43"/>
    <p:sldId id="317" r:id="rId44"/>
    <p:sldId id="337" r:id="rId45"/>
    <p:sldId id="319" r:id="rId46"/>
    <p:sldId id="320" r:id="rId47"/>
    <p:sldId id="338" r:id="rId48"/>
    <p:sldId id="321" r:id="rId49"/>
    <p:sldId id="339" r:id="rId50"/>
    <p:sldId id="322" r:id="rId51"/>
    <p:sldId id="323" r:id="rId52"/>
    <p:sldId id="324" r:id="rId53"/>
    <p:sldId id="327" r:id="rId5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86" autoAdjust="0"/>
    <p:restoredTop sz="43934" autoAdjust="0"/>
  </p:normalViewPr>
  <p:slideViewPr>
    <p:cSldViewPr>
      <p:cViewPr varScale="1">
        <p:scale>
          <a:sx n="92" d="100"/>
          <a:sy n="92" d="100"/>
        </p:scale>
        <p:origin x="100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55E6-CB3D-4241-847A-53B3C86813DD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E8A2-0BC8-404E-9BE7-5345ECAE25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55E6-CB3D-4241-847A-53B3C86813DD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E8A2-0BC8-404E-9BE7-5345ECAE25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55E6-CB3D-4241-847A-53B3C86813DD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E8A2-0BC8-404E-9BE7-5345ECAE25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55E6-CB3D-4241-847A-53B3C86813DD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E8A2-0BC8-404E-9BE7-5345ECAE25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55E6-CB3D-4241-847A-53B3C86813DD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E8A2-0BC8-404E-9BE7-5345ECAE25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55E6-CB3D-4241-847A-53B3C86813DD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E8A2-0BC8-404E-9BE7-5345ECAE25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55E6-CB3D-4241-847A-53B3C86813DD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E8A2-0BC8-404E-9BE7-5345ECAE25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55E6-CB3D-4241-847A-53B3C86813DD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E8A2-0BC8-404E-9BE7-5345ECAE25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55E6-CB3D-4241-847A-53B3C86813DD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E8A2-0BC8-404E-9BE7-5345ECAE25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55E6-CB3D-4241-847A-53B3C86813DD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E8A2-0BC8-404E-9BE7-5345ECAE25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79055E6-CB3D-4241-847A-53B3C86813DD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B91E8A2-0BC8-404E-9BE7-5345ECAE25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79055E6-CB3D-4241-847A-53B3C86813DD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B91E8A2-0BC8-404E-9BE7-5345ECAE25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0TP-p8TLf4" TargetMode="External"/><Relationship Id="rId2" Type="http://schemas.openxmlformats.org/officeDocument/2006/relationships/hyperlink" Target="http://www.youtube.com/watch?v=qVItSWKQiu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ICutVnjsx1o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TZMgoh663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EvhJgAOky-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ENT_hnyO-o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6qVw1nILDBc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d2IceT9PmU" TargetMode="External"/><Relationship Id="rId2" Type="http://schemas.openxmlformats.org/officeDocument/2006/relationships/hyperlink" Target="http://www.zmescience.com/other/great-pics/of-the-most-impressive-asteroid-impact-sites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os-project.eu/modules/remotesensing/remotesensing-c02-p01.html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2zOlkIyg3iE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T3J6a9p_o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Rst061YTVU" TargetMode="External"/><Relationship Id="rId2" Type="http://schemas.openxmlformats.org/officeDocument/2006/relationships/hyperlink" Target="https://www.youtube.com/watch?v=P-dEVzuaSi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Planets, cont’d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planets are divided into two broad categories:</a:t>
            </a:r>
          </a:p>
          <a:p>
            <a:pPr lvl="1"/>
            <a:r>
              <a:rPr lang="en-CA" dirty="0"/>
              <a:t>1) Terrestrial</a:t>
            </a:r>
          </a:p>
          <a:p>
            <a:pPr lvl="2"/>
            <a:r>
              <a:rPr lang="en-CA" dirty="0"/>
              <a:t>Inner rocky planets</a:t>
            </a:r>
          </a:p>
          <a:p>
            <a:pPr lvl="2"/>
            <a:r>
              <a:rPr lang="en-CA" dirty="0"/>
              <a:t>Mercury, Venus, Earth, and Mars</a:t>
            </a:r>
          </a:p>
          <a:p>
            <a:pPr lvl="1"/>
            <a:r>
              <a:rPr lang="en-CA" dirty="0"/>
              <a:t>2) Jovial</a:t>
            </a:r>
          </a:p>
          <a:p>
            <a:pPr lvl="2"/>
            <a:r>
              <a:rPr lang="en-CA" dirty="0"/>
              <a:t>Outer gaseous planets</a:t>
            </a:r>
          </a:p>
          <a:p>
            <a:pPr lvl="2"/>
            <a:r>
              <a:rPr lang="en-CA" dirty="0"/>
              <a:t>Jupiter, Saturn, Uranus, and Neptune</a:t>
            </a:r>
          </a:p>
        </p:txBody>
      </p:sp>
    </p:spTree>
    <p:extLst>
      <p:ext uri="{BB962C8B-B14F-4D97-AF65-F5344CB8AC3E}">
        <p14:creationId xmlns:p14="http://schemas.microsoft.com/office/powerpoint/2010/main" val="137989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Terrestrial vs. Jovian Planets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7308441"/>
              </p:ext>
            </p:extLst>
          </p:nvPr>
        </p:nvGraphicFramePr>
        <p:xfrm>
          <a:off x="457200" y="1981200"/>
          <a:ext cx="8229600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Terrestrial Planets</a:t>
                      </a:r>
                    </a:p>
                    <a:p>
                      <a:pPr algn="ctr"/>
                      <a:r>
                        <a:rPr lang="en-CA" dirty="0"/>
                        <a:t>(inner)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Jovian Planets</a:t>
                      </a:r>
                    </a:p>
                    <a:p>
                      <a:pPr algn="ctr"/>
                      <a:r>
                        <a:rPr lang="en-CA" dirty="0"/>
                        <a:t>(outer)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Small (all Earth size or smaller)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Large (4-11 times larger than Earth)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Motion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Slow</a:t>
                      </a:r>
                      <a:r>
                        <a:rPr lang="en-CA" baseline="0" dirty="0"/>
                        <a:t> spinning, small orbits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Faster spinning, large orbits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Solid and rocky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Gaseous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Distance from Sun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Closer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Farther</a:t>
                      </a:r>
                      <a:r>
                        <a:rPr lang="en-CA" baseline="0" dirty="0"/>
                        <a:t> away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Warmer, but temperatures vary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Colder but temperatures vary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Greater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Less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3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Astronomical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measure from the Earth to the Sun; roughly equal to </a:t>
            </a:r>
            <a:r>
              <a:rPr lang="en-CA" b="1" dirty="0"/>
              <a:t>150 million kilometres</a:t>
            </a:r>
            <a:r>
              <a:rPr lang="en-CA" dirty="0"/>
              <a:t>. </a:t>
            </a:r>
          </a:p>
          <a:p>
            <a:r>
              <a:rPr lang="en-CA" b="1" dirty="0"/>
              <a:t>Earth is 1 AU from the sun</a:t>
            </a:r>
            <a:r>
              <a:rPr lang="en-CA" dirty="0"/>
              <a:t>.</a:t>
            </a:r>
          </a:p>
          <a:p>
            <a:r>
              <a:rPr lang="en-CA" dirty="0"/>
              <a:t>Jupiter is 5.27 AU from the sun</a:t>
            </a:r>
          </a:p>
          <a:p>
            <a:endParaRPr lang="en-CA" dirty="0"/>
          </a:p>
          <a:p>
            <a:r>
              <a:rPr lang="en-CA" dirty="0"/>
              <a:t>How many kilometres from the Sun is Jupiter?</a:t>
            </a:r>
          </a:p>
        </p:txBody>
      </p:sp>
    </p:spTree>
    <p:extLst>
      <p:ext uri="{BB962C8B-B14F-4D97-AF65-F5344CB8AC3E}">
        <p14:creationId xmlns:p14="http://schemas.microsoft.com/office/powerpoint/2010/main" val="36552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Planet 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Inner Planets:</a:t>
            </a:r>
          </a:p>
          <a:p>
            <a:r>
              <a:rPr lang="en-CA" dirty="0">
                <a:hlinkClick r:id="rId2"/>
              </a:rPr>
              <a:t>http://www.youtube.com/watch?v=qVItSWKQiuQ</a:t>
            </a:r>
            <a:endParaRPr lang="en-CA" dirty="0"/>
          </a:p>
          <a:p>
            <a:r>
              <a:rPr lang="en-CA" dirty="0">
                <a:hlinkClick r:id="rId3"/>
              </a:rPr>
              <a:t>http://www.youtube.com/watch?v=X0TP-p8TLf4</a:t>
            </a:r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Outer Planets:</a:t>
            </a:r>
          </a:p>
          <a:p>
            <a:endParaRPr lang="en-CA" dirty="0"/>
          </a:p>
          <a:p>
            <a:r>
              <a:rPr lang="en-CA" dirty="0">
                <a:hlinkClick r:id="rId4"/>
              </a:rPr>
              <a:t>http://www.youtube.com/watch?v=ICutVnjsx1o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058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Planet Rules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 smtClean="0"/>
              <a:t>To be considered a planet, objects need to:</a:t>
            </a:r>
          </a:p>
          <a:p>
            <a:pPr marL="118872" indent="0">
              <a:buNone/>
            </a:pPr>
            <a:endParaRPr lang="en-CA" dirty="0" smtClean="0"/>
          </a:p>
          <a:p>
            <a:pPr marL="118872" indent="0">
              <a:buNone/>
            </a:pPr>
            <a:r>
              <a:rPr lang="en-CA" dirty="0" smtClean="0"/>
              <a:t>1. Orbit the Sun</a:t>
            </a:r>
          </a:p>
          <a:p>
            <a:pPr marL="118872" indent="0">
              <a:buNone/>
            </a:pPr>
            <a:r>
              <a:rPr lang="en-CA" dirty="0" smtClean="0"/>
              <a:t>2. Have enough gravity to a have a near spherical shape.</a:t>
            </a:r>
          </a:p>
          <a:p>
            <a:pPr marL="118872" indent="0">
              <a:buNone/>
            </a:pPr>
            <a:r>
              <a:rPr lang="en-CA" dirty="0" smtClean="0"/>
              <a:t>3. Cleared out everything from its orbital path.</a:t>
            </a:r>
          </a:p>
          <a:p>
            <a:endParaRPr lang="en-CA" dirty="0"/>
          </a:p>
          <a:p>
            <a:r>
              <a:rPr lang="en-CA" dirty="0" smtClean="0"/>
              <a:t>Pluto fails the last criteria since it is only 0.07 times the mass of everything in its orbital path.</a:t>
            </a:r>
          </a:p>
          <a:p>
            <a:endParaRPr lang="en-CA" dirty="0"/>
          </a:p>
          <a:p>
            <a:r>
              <a:rPr lang="en-CA" dirty="0" smtClean="0"/>
              <a:t>Objects that failed one of the planet rules are called </a:t>
            </a:r>
            <a:r>
              <a:rPr lang="en-CA" b="1" dirty="0" smtClean="0"/>
              <a:t>Dwarf Planets</a:t>
            </a:r>
            <a:r>
              <a:rPr lang="en-CA" dirty="0" smtClean="0"/>
              <a:t>, like Pluto. </a:t>
            </a:r>
          </a:p>
          <a:p>
            <a:endParaRPr lang="en-CA" dirty="0" smtClean="0"/>
          </a:p>
          <a:p>
            <a:r>
              <a:rPr lang="en-CA" dirty="0" smtClean="0"/>
              <a:t>Other examples of dwarf planets are:</a:t>
            </a:r>
            <a:r>
              <a:rPr lang="en-CA" dirty="0"/>
              <a:t> </a:t>
            </a:r>
            <a:r>
              <a:rPr lang="en-CA" dirty="0" smtClean="0"/>
              <a:t>Eris </a:t>
            </a:r>
            <a:r>
              <a:rPr lang="en-CA" dirty="0"/>
              <a:t>(larger than Pluto), Haumea, </a:t>
            </a:r>
            <a:r>
              <a:rPr lang="en-CA" dirty="0" err="1"/>
              <a:t>Makemake</a:t>
            </a:r>
            <a:r>
              <a:rPr lang="en-CA" dirty="0"/>
              <a:t>, and Ceres.</a:t>
            </a:r>
          </a:p>
        </p:txBody>
      </p:sp>
    </p:spTree>
    <p:extLst>
      <p:ext uri="{BB962C8B-B14F-4D97-AF65-F5344CB8AC3E}">
        <p14:creationId xmlns:p14="http://schemas.microsoft.com/office/powerpoint/2010/main" val="38373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Dwarf planets,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What happened to Pluto?</a:t>
            </a:r>
          </a:p>
          <a:p>
            <a:endParaRPr lang="en-CA" dirty="0"/>
          </a:p>
          <a:p>
            <a:r>
              <a:rPr lang="en-CA" dirty="0">
                <a:hlinkClick r:id="rId2"/>
              </a:rPr>
              <a:t>http://www.youtube.com/watch?v=pTZMgoh663I</a:t>
            </a:r>
            <a:endParaRPr lang="en-CA" dirty="0"/>
          </a:p>
          <a:p>
            <a:endParaRPr lang="en-CA" dirty="0"/>
          </a:p>
          <a:p>
            <a:pPr marL="118872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86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Other Celestial Bodies</a:t>
            </a:r>
          </a:p>
        </p:txBody>
      </p:sp>
    </p:spTree>
    <p:extLst>
      <p:ext uri="{BB962C8B-B14F-4D97-AF65-F5344CB8AC3E}">
        <p14:creationId xmlns:p14="http://schemas.microsoft.com/office/powerpoint/2010/main" val="10113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Dirty snowballs</a:t>
            </a:r>
          </a:p>
          <a:p>
            <a:pPr lvl="1"/>
            <a:r>
              <a:rPr lang="en-CA" dirty="0"/>
              <a:t>Composed of ice, rock, and gas.</a:t>
            </a:r>
          </a:p>
          <a:p>
            <a:pPr lvl="1"/>
            <a:r>
              <a:rPr lang="en-CA" dirty="0"/>
              <a:t>Usually characterized by one or more “tails” due to a loss of dust and ice due to exposure to solar radiation. </a:t>
            </a:r>
          </a:p>
          <a:p>
            <a:r>
              <a:rPr lang="en-CA" dirty="0"/>
              <a:t>They travel along an elliptical orbit around the Sun, which can be modified though the gravitational attraction of planets, primarily Jupiter. </a:t>
            </a:r>
          </a:p>
          <a:p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199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Comets,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Comets have a dust tail which can stretch for millions of </a:t>
            </a:r>
            <a:r>
              <a:rPr lang="en-US" dirty="0" err="1"/>
              <a:t>kilometres</a:t>
            </a:r>
            <a:r>
              <a:rPr lang="en-US" dirty="0"/>
              <a:t>. These tails results from the heat of the sun; the ice melts, releasing a trail of gas and dust streaming away from the sun.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Comet Movement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408966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429000"/>
            <a:ext cx="485858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24400" y="23622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PAGES 406-407</a:t>
            </a:r>
          </a:p>
        </p:txBody>
      </p:sp>
    </p:spTree>
    <p:extLst>
      <p:ext uri="{BB962C8B-B14F-4D97-AF65-F5344CB8AC3E}">
        <p14:creationId xmlns:p14="http://schemas.microsoft.com/office/powerpoint/2010/main" val="27167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Sun</a:t>
            </a:r>
          </a:p>
        </p:txBody>
      </p:sp>
      <p:pic>
        <p:nvPicPr>
          <p:cNvPr id="1026" name="Picture 2" descr="http://upload.wikimedia.org/wikipedia/commons/thumb/b/b4/The_Sun_by_the_Atmospheric_Imaging_Assembly_of_NASA%27s_Solar_Dynamics_Observatory_-_20100819.jpg/290px-The_Sun_by_the_Atmospheric_Imaging_Assembly_of_NASA%27s_Solar_Dynamics_Observatory_-_201008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76400"/>
            <a:ext cx="4724400" cy="451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304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Comet Periodicity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Periodicity – the time taken for a comet to orbit the sun; i.e. how often we see a comet.</a:t>
            </a:r>
          </a:p>
          <a:p>
            <a:endParaRPr lang="en-CA" dirty="0"/>
          </a:p>
          <a:p>
            <a:r>
              <a:rPr lang="en-CA" dirty="0"/>
              <a:t>Period related to origin and composition!!</a:t>
            </a:r>
          </a:p>
          <a:p>
            <a:pPr>
              <a:buNone/>
            </a:pPr>
            <a:endParaRPr lang="en-CA" dirty="0"/>
          </a:p>
          <a:p>
            <a:r>
              <a:rPr lang="en-CA" dirty="0"/>
              <a:t>Halley’s comet was first comet whose return was predicted. Has a period of 76 years and will next be seen in 2061.</a:t>
            </a:r>
          </a:p>
          <a:p>
            <a:endParaRPr lang="en-CA" dirty="0"/>
          </a:p>
          <a:p>
            <a:r>
              <a:rPr lang="en-CA" dirty="0">
                <a:hlinkClick r:id="rId2"/>
              </a:rPr>
              <a:t>http://www.youtube.com/watch?v=EvhJgAOky-E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292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Asteroids, Meteors, Meteorites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Asteroids</a:t>
            </a:r>
          </a:p>
          <a:p>
            <a:pPr lvl="1"/>
            <a:r>
              <a:rPr lang="en-CA" dirty="0"/>
              <a:t>One of many small rocky bodies in our solar system, most of which orbit the Sun between Mars and Jupiter.</a:t>
            </a:r>
          </a:p>
          <a:p>
            <a:pPr lvl="1"/>
            <a:r>
              <a:rPr lang="en-CA" dirty="0"/>
              <a:t>They have orbits similar to the planets. </a:t>
            </a:r>
          </a:p>
          <a:p>
            <a:pPr lvl="1"/>
            <a:r>
              <a:rPr lang="en-CA" dirty="0"/>
              <a:t>Some asteroids have irregular orbits due to gravitational attraction of the planets and collisions. </a:t>
            </a:r>
          </a:p>
          <a:p>
            <a:pPr lvl="1"/>
            <a:r>
              <a:rPr lang="en-CA" dirty="0">
                <a:hlinkClick r:id="rId2"/>
              </a:rPr>
              <a:t>http://www.youtube.com/watch?v=PENT_hnyO-o</a:t>
            </a:r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08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Asteroids, Meteors, Meteorites,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b="1" dirty="0"/>
              <a:t>Meteoroids</a:t>
            </a:r>
            <a:r>
              <a:rPr lang="en-CA" dirty="0"/>
              <a:t> – pieces of rock floating through space</a:t>
            </a:r>
          </a:p>
          <a:p>
            <a:r>
              <a:rPr lang="en-CA" b="1" dirty="0"/>
              <a:t>Meteors</a:t>
            </a:r>
          </a:p>
          <a:p>
            <a:pPr lvl="1"/>
            <a:r>
              <a:rPr lang="en-CA" dirty="0"/>
              <a:t>meteoroids that burn up as they enter the Earth’s atmosphere</a:t>
            </a:r>
          </a:p>
          <a:p>
            <a:pPr lvl="1"/>
            <a:r>
              <a:rPr lang="en-CA" dirty="0"/>
              <a:t>Shooting stars</a:t>
            </a:r>
          </a:p>
          <a:p>
            <a:r>
              <a:rPr lang="en-CA" b="1" dirty="0"/>
              <a:t>Meteorites</a:t>
            </a:r>
          </a:p>
          <a:p>
            <a:pPr lvl="1"/>
            <a:r>
              <a:rPr lang="en-CA" dirty="0"/>
              <a:t>Meteors that are large enough to survive passing through the atmosphere and subsequently reach Earth’s surface.</a:t>
            </a:r>
          </a:p>
          <a:p>
            <a:pPr lvl="1"/>
            <a:endParaRPr lang="en-CA" dirty="0"/>
          </a:p>
          <a:p>
            <a:pPr lvl="1"/>
            <a:r>
              <a:rPr lang="en-CA" dirty="0">
                <a:hlinkClick r:id="rId2"/>
              </a:rPr>
              <a:t>http://www.youtube.com/watch?v=6qVw1nILDBc</a:t>
            </a:r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31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Impact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/>
              <a:t>The place where a relatively small object (meteorite) has collided with a larger object (planet) to produce a fairly circular depression on the surface of the larger object. </a:t>
            </a:r>
          </a:p>
          <a:p>
            <a:r>
              <a:rPr lang="en-CA" dirty="0"/>
              <a:t>The size of the depression, or crater, created is often much larger than the object involved in the collision. </a:t>
            </a:r>
          </a:p>
          <a:p>
            <a:endParaRPr lang="en-CA" dirty="0"/>
          </a:p>
          <a:p>
            <a:r>
              <a:rPr lang="en-CA" dirty="0">
                <a:hlinkClick r:id="rId2"/>
              </a:rPr>
              <a:t>http://www.zmescience.com/other/great-pics/of-the-most-impressive-asteroid-impact-sites/</a:t>
            </a:r>
            <a:endParaRPr lang="en-CA" dirty="0"/>
          </a:p>
          <a:p>
            <a:endParaRPr lang="en-CA" dirty="0"/>
          </a:p>
          <a:p>
            <a:r>
              <a:rPr lang="en-CA" dirty="0">
                <a:hlinkClick r:id="rId3"/>
              </a:rPr>
              <a:t>http://www.youtube.com/watch?v=Rd2IceT9PmU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288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Sun’s effect on Earth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sun influences almost all natural phenomena on Earth. From being the source of energy for green plants to impacting upon our communication systems, the sun’s influence is ever present.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067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Sun’s effect on Earth,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Solar Radiation</a:t>
            </a:r>
          </a:p>
          <a:p>
            <a:pPr lvl="1"/>
            <a:r>
              <a:rPr lang="en-CA" dirty="0"/>
              <a:t>Energy emitted from the Sun in the form of electromagnetic radiation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r>
              <a:rPr lang="en-CA" i="1" dirty="0"/>
              <a:t>Grade 8 Flashback: Electromagnetic radiation energy that is carried in the form of waves that range in length from short to long (Ex. X-rays, UV </a:t>
            </a:r>
            <a:r>
              <a:rPr lang="en-CA" i="1" dirty="0" err="1"/>
              <a:t>rays,visible</a:t>
            </a:r>
            <a:r>
              <a:rPr lang="en-CA" i="1" dirty="0"/>
              <a:t> light, etc.)</a:t>
            </a:r>
          </a:p>
        </p:txBody>
      </p:sp>
    </p:spTree>
    <p:extLst>
      <p:ext uri="{BB962C8B-B14F-4D97-AF65-F5344CB8AC3E}">
        <p14:creationId xmlns:p14="http://schemas.microsoft.com/office/powerpoint/2010/main" val="414929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11.3 The Exploration of Space</a:t>
            </a:r>
          </a:p>
        </p:txBody>
      </p:sp>
    </p:spTree>
    <p:extLst>
      <p:ext uri="{BB962C8B-B14F-4D97-AF65-F5344CB8AC3E}">
        <p14:creationId xmlns:p14="http://schemas.microsoft.com/office/powerpoint/2010/main" val="279846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Technology of Space Travel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Rockets</a:t>
            </a:r>
          </a:p>
          <a:p>
            <a:pPr lvl="1"/>
            <a:r>
              <a:rPr lang="en-CA" dirty="0"/>
              <a:t>A system used for transporting materials and astronauts into space.</a:t>
            </a:r>
          </a:p>
          <a:p>
            <a:pPr lvl="1"/>
            <a:r>
              <a:rPr lang="en-CA" dirty="0"/>
              <a:t>Mostly contains explosive fuels that combine to create thrust; very similar to blowing up a balloon and releasing it.</a:t>
            </a:r>
          </a:p>
          <a:p>
            <a:pPr lvl="1"/>
            <a:r>
              <a:rPr lang="en-CA" dirty="0"/>
              <a:t>As fuel is used up, parts of the propulsion system are released to make it lighter.</a:t>
            </a:r>
          </a:p>
        </p:txBody>
      </p:sp>
    </p:spTree>
    <p:extLst>
      <p:ext uri="{BB962C8B-B14F-4D97-AF65-F5344CB8AC3E}">
        <p14:creationId xmlns:p14="http://schemas.microsoft.com/office/powerpoint/2010/main" val="21848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Technology of Space Travel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Rockets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65817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79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Parts of a Rocket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Rockets</a:t>
            </a:r>
          </a:p>
          <a:p>
            <a:pPr marL="118872" indent="0">
              <a:buNone/>
            </a:pPr>
            <a:endParaRPr lang="en-CA" dirty="0"/>
          </a:p>
          <a:p>
            <a:pPr lvl="1"/>
            <a:r>
              <a:rPr lang="en-CA" dirty="0" smtClean="0"/>
              <a:t>Frame: Payload, Guidance and Propulsion</a:t>
            </a:r>
          </a:p>
          <a:p>
            <a:pPr lvl="1"/>
            <a:r>
              <a:rPr lang="en-CA" dirty="0" smtClean="0"/>
              <a:t>Payload: The cargo that the rocket carries such as astronauts, satellites and other materials.</a:t>
            </a:r>
          </a:p>
          <a:p>
            <a:pPr lvl="1"/>
            <a:r>
              <a:rPr lang="en-CA" dirty="0" smtClean="0"/>
              <a:t>Guidance: Computers that guide the rockets direction</a:t>
            </a:r>
          </a:p>
          <a:p>
            <a:pPr lvl="1"/>
            <a:r>
              <a:rPr lang="en-CA" dirty="0" smtClean="0"/>
              <a:t>Propulsion: System that produces thrust.</a:t>
            </a:r>
          </a:p>
        </p:txBody>
      </p:sp>
    </p:spTree>
    <p:extLst>
      <p:ext uri="{BB962C8B-B14F-4D97-AF65-F5344CB8AC3E}">
        <p14:creationId xmlns:p14="http://schemas.microsoft.com/office/powerpoint/2010/main" val="6467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Sun 101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143547"/>
              </p:ext>
            </p:extLst>
          </p:nvPr>
        </p:nvGraphicFramePr>
        <p:xfrm>
          <a:off x="457200" y="1774825"/>
          <a:ext cx="8229600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Contains</a:t>
                      </a:r>
                      <a:r>
                        <a:rPr lang="en-CA" baseline="0" dirty="0"/>
                        <a:t> 300 000 times more mass than Earth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Motion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Rotates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Contains </a:t>
                      </a:r>
                      <a:r>
                        <a:rPr lang="en-CA" baseline="0" dirty="0"/>
                        <a:t> h</a:t>
                      </a:r>
                      <a:r>
                        <a:rPr lang="en-CA" dirty="0"/>
                        <a:t>ydrogen</a:t>
                      </a:r>
                      <a:r>
                        <a:rPr lang="en-CA" baseline="0" dirty="0"/>
                        <a:t> and helium atoms</a:t>
                      </a:r>
                      <a:endParaRPr lang="en-CA" dirty="0"/>
                    </a:p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Chemical</a:t>
                      </a:r>
                      <a:r>
                        <a:rPr lang="en-CA" baseline="0" dirty="0"/>
                        <a:t> reactions in the sun give off electromagnetic radiation, including heat and light which support life in our solar system.</a:t>
                      </a:r>
                      <a:endParaRPr lang="en-CA" dirty="0"/>
                    </a:p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Special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Contains</a:t>
                      </a:r>
                      <a:r>
                        <a:rPr lang="en-CA" baseline="0" dirty="0"/>
                        <a:t> sunspots, solar flares, and solar prominences.</a:t>
                      </a:r>
                      <a:endParaRPr lang="en-CA" dirty="0"/>
                    </a:p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9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Tech of Space Travel,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Space Shuttle</a:t>
            </a:r>
          </a:p>
          <a:p>
            <a:pPr lvl="1"/>
            <a:r>
              <a:rPr lang="en-CA" dirty="0"/>
              <a:t>Differs from a rocket in that it is reusable; the only part discarded is the fuel tank</a:t>
            </a:r>
            <a:r>
              <a:rPr lang="en-CA" dirty="0" smtClean="0"/>
              <a:t>.</a:t>
            </a:r>
          </a:p>
          <a:p>
            <a:pPr marL="457200" lvl="1" indent="0">
              <a:buNone/>
            </a:pPr>
            <a:endParaRPr lang="en-CA" dirty="0"/>
          </a:p>
          <a:p>
            <a:pPr lvl="1"/>
            <a:r>
              <a:rPr lang="en-CA" dirty="0"/>
              <a:t>Purpose:</a:t>
            </a:r>
          </a:p>
          <a:p>
            <a:pPr lvl="2"/>
            <a:r>
              <a:rPr lang="en-CA" b="1" dirty="0"/>
              <a:t>Launching and retrieving satellites.</a:t>
            </a:r>
          </a:p>
          <a:p>
            <a:pPr lvl="2"/>
            <a:r>
              <a:rPr lang="en-CA" b="1" dirty="0"/>
              <a:t>Delivering astronauts, supplies, and equipment t the International Space Station.</a:t>
            </a:r>
          </a:p>
        </p:txBody>
      </p:sp>
    </p:spTree>
    <p:extLst>
      <p:ext uri="{BB962C8B-B14F-4D97-AF65-F5344CB8AC3E}">
        <p14:creationId xmlns:p14="http://schemas.microsoft.com/office/powerpoint/2010/main" val="33685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Technology of Space Travel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Space Shuttle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5" y="2286000"/>
            <a:ext cx="2398222" cy="3997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106" y="3048000"/>
            <a:ext cx="5943894" cy="273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0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International Space Station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37657"/>
            <a:ext cx="6091518" cy="493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39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International Space Station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Construction began 1998</a:t>
            </a:r>
          </a:p>
          <a:p>
            <a:r>
              <a:rPr lang="en-CA" dirty="0"/>
              <a:t>16 countries involved including Canada</a:t>
            </a:r>
          </a:p>
          <a:p>
            <a:r>
              <a:rPr lang="en-CA" dirty="0"/>
              <a:t>Space-based laboratory</a:t>
            </a:r>
          </a:p>
          <a:p>
            <a:r>
              <a:rPr lang="en-CA" dirty="0"/>
              <a:t>Orbits 350kms above Earth (just about the distance between here and Churchill Falls).</a:t>
            </a:r>
          </a:p>
          <a:p>
            <a:r>
              <a:rPr lang="en-CA" dirty="0"/>
              <a:t>Travels at 27 000 km/</a:t>
            </a:r>
            <a:r>
              <a:rPr lang="en-CA" dirty="0" err="1"/>
              <a:t>hr</a:t>
            </a:r>
            <a:r>
              <a:rPr lang="en-CA" dirty="0"/>
              <a:t>; can circle the Earth in 90 minutes!</a:t>
            </a:r>
          </a:p>
          <a:p>
            <a:r>
              <a:rPr lang="en-CA" dirty="0"/>
              <a:t>Lifetime of the ISS is expected to be 30 years.</a:t>
            </a:r>
          </a:p>
        </p:txBody>
      </p:sp>
    </p:spTree>
    <p:extLst>
      <p:ext uri="{BB962C8B-B14F-4D97-AF65-F5344CB8AC3E}">
        <p14:creationId xmlns:p14="http://schemas.microsoft.com/office/powerpoint/2010/main" val="63717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ISS,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Scientists at the Canadian Space Agency are known around the world for their work in microgravity research.</a:t>
            </a:r>
          </a:p>
          <a:p>
            <a:r>
              <a:rPr lang="en-CA" dirty="0"/>
              <a:t>Microgravity environment</a:t>
            </a:r>
          </a:p>
          <a:p>
            <a:pPr lvl="1"/>
            <a:r>
              <a:rPr lang="en-CA" dirty="0"/>
              <a:t>Very weak gravity; less than 1 </a:t>
            </a:r>
            <a:r>
              <a:rPr lang="en-CA" dirty="0" smtClean="0"/>
              <a:t>millionth </a:t>
            </a:r>
            <a:r>
              <a:rPr lang="en-CA" dirty="0"/>
              <a:t>of that on Earth.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46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Space Travel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/>
              <a:t>First things to be launched into space were </a:t>
            </a:r>
            <a:r>
              <a:rPr lang="en-CA" b="1" i="1" dirty="0"/>
              <a:t>probes</a:t>
            </a:r>
            <a:r>
              <a:rPr lang="en-CA" dirty="0"/>
              <a:t>:</a:t>
            </a:r>
          </a:p>
          <a:p>
            <a:pPr lvl="1"/>
            <a:r>
              <a:rPr lang="en-CA" dirty="0"/>
              <a:t>Space vehicles </a:t>
            </a:r>
            <a:r>
              <a:rPr lang="en-CA" dirty="0" smtClean="0"/>
              <a:t>carrying</a:t>
            </a:r>
          </a:p>
          <a:p>
            <a:pPr marL="457200" lvl="1" indent="0">
              <a:buNone/>
            </a:pPr>
            <a:r>
              <a:rPr lang="en-CA" dirty="0" smtClean="0"/>
              <a:t> </a:t>
            </a:r>
            <a:r>
              <a:rPr lang="en-CA" dirty="0"/>
              <a:t>scientific instrument and </a:t>
            </a:r>
            <a:endParaRPr lang="en-CA" dirty="0" smtClean="0"/>
          </a:p>
          <a:p>
            <a:pPr marL="457200" lvl="1" indent="0">
              <a:buNone/>
            </a:pPr>
            <a:r>
              <a:rPr lang="en-CA" dirty="0" smtClean="0"/>
              <a:t>sent to </a:t>
            </a:r>
            <a:r>
              <a:rPr lang="en-CA" dirty="0"/>
              <a:t>fly past, orbit, or </a:t>
            </a:r>
            <a:endParaRPr lang="en-CA" dirty="0" smtClean="0"/>
          </a:p>
          <a:p>
            <a:pPr marL="457200" lvl="1" indent="0">
              <a:buNone/>
            </a:pPr>
            <a:r>
              <a:rPr lang="en-CA" dirty="0" smtClean="0"/>
              <a:t>land </a:t>
            </a:r>
            <a:r>
              <a:rPr lang="en-CA" dirty="0"/>
              <a:t>on a celestial body to </a:t>
            </a:r>
            <a:endParaRPr lang="en-CA" dirty="0" smtClean="0"/>
          </a:p>
          <a:p>
            <a:pPr marL="457200" lvl="1" indent="0">
              <a:buNone/>
            </a:pPr>
            <a:r>
              <a:rPr lang="en-CA" dirty="0" smtClean="0"/>
              <a:t>collect data</a:t>
            </a:r>
          </a:p>
          <a:p>
            <a:pPr lvl="1"/>
            <a:endParaRPr lang="en-CA" dirty="0"/>
          </a:p>
          <a:p>
            <a:pPr marL="457200" lvl="1" indent="0">
              <a:buNone/>
            </a:pPr>
            <a:r>
              <a:rPr lang="en-CA" dirty="0" smtClean="0"/>
              <a:t>					</a:t>
            </a:r>
          </a:p>
          <a:p>
            <a:pPr marL="457200" lvl="1" indent="0">
              <a:buNone/>
            </a:pPr>
            <a:r>
              <a:rPr lang="en-CA" dirty="0" smtClean="0"/>
              <a:t>Mariner orbiting Venus:</a:t>
            </a:r>
          </a:p>
          <a:p>
            <a:pPr marL="457200" lvl="1" indent="0">
              <a:buNone/>
            </a:pPr>
            <a:endParaRPr lang="en-CA" dirty="0"/>
          </a:p>
          <a:p>
            <a:r>
              <a:rPr lang="en-CA" dirty="0"/>
              <a:t>Next were the animals, followed by humans</a:t>
            </a:r>
            <a:r>
              <a:rPr lang="en-CA" dirty="0" smtClean="0"/>
              <a:t>.</a:t>
            </a:r>
          </a:p>
          <a:p>
            <a:endParaRPr lang="en-CA" dirty="0"/>
          </a:p>
          <a:p>
            <a:r>
              <a:rPr lang="en-US" sz="2600" i="1" dirty="0"/>
              <a:t>A July 2, 1959, Soviet launch carried two dogs and the first </a:t>
            </a:r>
            <a:r>
              <a:rPr lang="en-US" sz="2600" b="1" i="1" dirty="0"/>
              <a:t>rabbit</a:t>
            </a:r>
            <a:r>
              <a:rPr lang="en-US" sz="2600" i="1" dirty="0"/>
              <a:t> into space. The Soviet Sputnik 5 (Aug. 19, 1960) was the first to return animals alive from orbit. The passengers were the dogs </a:t>
            </a:r>
            <a:r>
              <a:rPr lang="en-US" sz="2600" i="1" dirty="0" err="1"/>
              <a:t>Belka</a:t>
            </a:r>
            <a:r>
              <a:rPr lang="en-US" sz="2600" i="1" dirty="0"/>
              <a:t> and </a:t>
            </a:r>
            <a:r>
              <a:rPr lang="en-US" sz="2600" i="1" dirty="0" err="1"/>
              <a:t>Strelka</a:t>
            </a:r>
            <a:r>
              <a:rPr lang="en-US" sz="2600" i="1" dirty="0"/>
              <a:t>, plus a gray </a:t>
            </a:r>
            <a:r>
              <a:rPr lang="en-US" sz="2600" b="1" i="1" dirty="0"/>
              <a:t>rabbit</a:t>
            </a:r>
            <a:r>
              <a:rPr lang="en-US" sz="2600" i="1" dirty="0"/>
              <a:t>, 42 mice, two rats and </a:t>
            </a:r>
            <a:r>
              <a:rPr lang="en-US" sz="2600" b="1" i="1" dirty="0"/>
              <a:t>fruit flies</a:t>
            </a:r>
            <a:endParaRPr lang="en-CA" sz="2600" i="1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09800"/>
            <a:ext cx="40862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8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Space Travel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Moon then became the focus of attention. </a:t>
            </a:r>
          </a:p>
          <a:p>
            <a:r>
              <a:rPr lang="en-CA" dirty="0"/>
              <a:t>In 1969, the US landed the first two people on the Moon</a:t>
            </a:r>
          </a:p>
          <a:p>
            <a:pPr lvl="1"/>
            <a:r>
              <a:rPr lang="en-CA" dirty="0"/>
              <a:t>Neil Armstrong</a:t>
            </a:r>
          </a:p>
          <a:p>
            <a:pPr lvl="1"/>
            <a:r>
              <a:rPr lang="en-CA" dirty="0"/>
              <a:t>Edwin “Buzz” </a:t>
            </a:r>
            <a:r>
              <a:rPr lang="en-CA" dirty="0" err="1"/>
              <a:t>Aldrin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17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Canadian Contributions to Space Exploration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err="1"/>
              <a:t>Canadarm</a:t>
            </a:r>
            <a:r>
              <a:rPr lang="en-CA" dirty="0"/>
              <a:t> 1</a:t>
            </a:r>
          </a:p>
          <a:p>
            <a:pPr lvl="1"/>
            <a:r>
              <a:rPr lang="en-CA" dirty="0"/>
              <a:t>A Canadian designed and built a robotic arm  to retrieve and launch satellites and to provide a stable platform  for astronauts</a:t>
            </a:r>
          </a:p>
          <a:p>
            <a:pPr marL="118872" indent="0">
              <a:buNone/>
            </a:pPr>
            <a:endParaRPr lang="en-CA" dirty="0"/>
          </a:p>
          <a:p>
            <a:pPr lvl="1"/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95533"/>
            <a:ext cx="4000500" cy="309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8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Canadian contributions to space exploration,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Canadarm</a:t>
            </a:r>
            <a:r>
              <a:rPr lang="en-CA" dirty="0"/>
              <a:t> 2</a:t>
            </a:r>
          </a:p>
          <a:p>
            <a:pPr lvl="1"/>
            <a:r>
              <a:rPr lang="en-CA" dirty="0"/>
              <a:t>Designed for ISS</a:t>
            </a:r>
          </a:p>
          <a:p>
            <a:pPr lvl="1"/>
            <a:r>
              <a:rPr lang="en-CA" dirty="0"/>
              <a:t>Can do everything that </a:t>
            </a:r>
            <a:r>
              <a:rPr lang="en-CA" dirty="0" err="1"/>
              <a:t>Canadarm</a:t>
            </a:r>
            <a:r>
              <a:rPr lang="en-CA" dirty="0"/>
              <a:t> 1 can but is larger and can move independently (by itself).</a:t>
            </a:r>
          </a:p>
          <a:p>
            <a:pPr lvl="1"/>
            <a:r>
              <a:rPr lang="en-CA" dirty="0"/>
              <a:t>Has a two-armed, robotic manipulator attached to its end name </a:t>
            </a:r>
            <a:r>
              <a:rPr lang="en-CA" b="1" dirty="0" err="1"/>
              <a:t>Dextre</a:t>
            </a:r>
            <a:r>
              <a:rPr lang="en-CA" dirty="0"/>
              <a:t>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586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Canadian Astronauts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b="1" dirty="0" smtClean="0"/>
              <a:t>Roberta </a:t>
            </a:r>
            <a:r>
              <a:rPr lang="en-CA" b="1" dirty="0" err="1" smtClean="0"/>
              <a:t>Bondar</a:t>
            </a:r>
            <a:r>
              <a:rPr lang="en-CA" dirty="0" smtClean="0"/>
              <a:t>:</a:t>
            </a:r>
          </a:p>
          <a:p>
            <a:pPr marL="118872" indent="0">
              <a:buNone/>
            </a:pPr>
            <a:endParaRPr lang="en-CA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First Canadian female in space</a:t>
            </a:r>
          </a:p>
          <a:p>
            <a:pPr marL="118872" indent="0">
              <a:buNone/>
            </a:pPr>
            <a:r>
              <a:rPr lang="en-CA" dirty="0" smtClean="0"/>
              <a:t>    (Jan 22-30, 1992) on the </a:t>
            </a:r>
          </a:p>
          <a:p>
            <a:pPr marL="118872" indent="0">
              <a:buNone/>
            </a:pPr>
            <a:r>
              <a:rPr lang="en-CA" dirty="0" smtClean="0"/>
              <a:t>    Space Shuttle </a:t>
            </a:r>
            <a:r>
              <a:rPr lang="en-CA" i="1" dirty="0" smtClean="0"/>
              <a:t>Discovery</a:t>
            </a:r>
            <a:endParaRPr lang="en-CA" dirty="0" smtClean="0"/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One of 6 Canadian Astronauts</a:t>
            </a:r>
          </a:p>
          <a:p>
            <a:pPr marL="118872" indent="0">
              <a:buNone/>
            </a:pPr>
            <a:r>
              <a:rPr lang="en-CA" dirty="0" smtClean="0"/>
              <a:t>    who trained in NASA in 1983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Researched the body’s reaction</a:t>
            </a:r>
          </a:p>
          <a:p>
            <a:pPr marL="118872" indent="0">
              <a:buNone/>
            </a:pPr>
            <a:r>
              <a:rPr lang="en-CA" dirty="0"/>
              <a:t> </a:t>
            </a:r>
            <a:r>
              <a:rPr lang="en-CA" dirty="0" smtClean="0"/>
              <a:t>   to being in space.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811" y="1775191"/>
            <a:ext cx="2914562" cy="371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50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Sun 101, cont’d.   Page 392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Sunspot</a:t>
            </a:r>
          </a:p>
          <a:p>
            <a:pPr lvl="1"/>
            <a:r>
              <a:rPr lang="en-CA" dirty="0"/>
              <a:t>Dark patches on the sun.</a:t>
            </a:r>
          </a:p>
          <a:p>
            <a:pPr marL="457200" lvl="1" indent="0">
              <a:buNone/>
            </a:pPr>
            <a:endParaRPr lang="en-CA" dirty="0"/>
          </a:p>
          <a:p>
            <a:r>
              <a:rPr lang="en-CA" dirty="0"/>
              <a:t>Solar Flare</a:t>
            </a:r>
          </a:p>
          <a:p>
            <a:pPr lvl="1"/>
            <a:r>
              <a:rPr lang="en-CA" dirty="0"/>
              <a:t>Extremely violent eruptions of gas.</a:t>
            </a:r>
          </a:p>
          <a:p>
            <a:pPr lvl="1"/>
            <a:endParaRPr lang="en-CA" dirty="0"/>
          </a:p>
          <a:p>
            <a:r>
              <a:rPr lang="en-CA" dirty="0"/>
              <a:t>Solar Prominence</a:t>
            </a:r>
          </a:p>
          <a:p>
            <a:pPr lvl="1"/>
            <a:r>
              <a:rPr lang="en-CA" dirty="0"/>
              <a:t>Large loops of super-hot gas that extend from the Sun’s surface.</a:t>
            </a:r>
          </a:p>
        </p:txBody>
      </p:sp>
    </p:spTree>
    <p:extLst>
      <p:ext uri="{BB962C8B-B14F-4D97-AF65-F5344CB8AC3E}">
        <p14:creationId xmlns:p14="http://schemas.microsoft.com/office/powerpoint/2010/main" val="62822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Canadian Astronauts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b="1" dirty="0" smtClean="0"/>
              <a:t>Marc Garneau</a:t>
            </a:r>
            <a:r>
              <a:rPr lang="en-CA" dirty="0" smtClean="0"/>
              <a:t>:</a:t>
            </a:r>
          </a:p>
          <a:p>
            <a:pPr marL="118872" indent="0">
              <a:buNone/>
            </a:pPr>
            <a:endParaRPr lang="en-CA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First Canadian in space </a:t>
            </a:r>
          </a:p>
          <a:p>
            <a:pPr marL="118872" indent="0">
              <a:buNone/>
            </a:pPr>
            <a:r>
              <a:rPr lang="en-CA" dirty="0" smtClean="0"/>
              <a:t>   (Oct 5-13, 1984) on the </a:t>
            </a:r>
          </a:p>
          <a:p>
            <a:pPr marL="118872" indent="0">
              <a:buNone/>
            </a:pPr>
            <a:r>
              <a:rPr lang="en-CA" dirty="0" smtClean="0"/>
              <a:t>   Space Shuttle </a:t>
            </a:r>
            <a:r>
              <a:rPr lang="en-CA" i="1" dirty="0" smtClean="0"/>
              <a:t>Challenger</a:t>
            </a:r>
            <a:endParaRPr lang="en-CA" dirty="0" smtClean="0"/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President of the CSA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from 2001 to 2006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Current Minister of Transport with </a:t>
            </a:r>
            <a:r>
              <a:rPr lang="en-CA" dirty="0" err="1" smtClean="0"/>
              <a:t>Govt</a:t>
            </a:r>
            <a:r>
              <a:rPr lang="en-CA" dirty="0" smtClean="0"/>
              <a:t> of Canada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76400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644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Canadian Astronauts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b="1" dirty="0" smtClean="0"/>
              <a:t>Chris Hadfield</a:t>
            </a:r>
            <a:r>
              <a:rPr lang="en-CA" dirty="0" smtClean="0"/>
              <a:t>:</a:t>
            </a:r>
          </a:p>
          <a:p>
            <a:pPr marL="118872" indent="0">
              <a:buNone/>
            </a:pPr>
            <a:endParaRPr lang="en-CA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First Canadian to walk </a:t>
            </a:r>
          </a:p>
          <a:p>
            <a:pPr marL="118872" indent="0">
              <a:buNone/>
            </a:pPr>
            <a:r>
              <a:rPr lang="en-CA" dirty="0"/>
              <a:t> </a:t>
            </a:r>
            <a:r>
              <a:rPr lang="en-CA" dirty="0" smtClean="0"/>
              <a:t>   in space (2001)</a:t>
            </a:r>
          </a:p>
          <a:p>
            <a:pPr marL="118872" indent="0">
              <a:buNone/>
            </a:pPr>
            <a:endParaRPr lang="en-CA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First Canadian to </a:t>
            </a:r>
          </a:p>
          <a:p>
            <a:pPr marL="118872" indent="0">
              <a:buNone/>
            </a:pPr>
            <a:r>
              <a:rPr lang="en-CA" dirty="0"/>
              <a:t> </a:t>
            </a:r>
            <a:r>
              <a:rPr lang="en-CA" dirty="0" smtClean="0"/>
              <a:t>   command the ISS </a:t>
            </a:r>
          </a:p>
          <a:p>
            <a:pPr marL="118872" indent="0">
              <a:buNone/>
            </a:pPr>
            <a:r>
              <a:rPr lang="en-CA" dirty="0"/>
              <a:t> </a:t>
            </a:r>
            <a:r>
              <a:rPr lang="en-CA" dirty="0" smtClean="0"/>
              <a:t>   (Dec 2012 to May 2013.</a:t>
            </a:r>
            <a:endParaRPr lang="en-CA" dirty="0"/>
          </a:p>
          <a:p>
            <a:pPr marL="118872" indent="0">
              <a:buNone/>
            </a:pPr>
            <a:endParaRPr lang="en-CA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First Astronaut to operate</a:t>
            </a:r>
          </a:p>
          <a:p>
            <a:pPr marL="118872" indent="0">
              <a:buNone/>
            </a:pPr>
            <a:r>
              <a:rPr lang="en-CA" dirty="0"/>
              <a:t> </a:t>
            </a:r>
            <a:r>
              <a:rPr lang="en-CA" dirty="0" smtClean="0"/>
              <a:t>   the </a:t>
            </a:r>
            <a:r>
              <a:rPr lang="en-CA" dirty="0" err="1" smtClean="0"/>
              <a:t>Canadarm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99436"/>
            <a:ext cx="3087370" cy="336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810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Space Exploration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Space </a:t>
            </a:r>
            <a:r>
              <a:rPr lang="en-CA" dirty="0" smtClean="0"/>
              <a:t>Suits</a:t>
            </a:r>
          </a:p>
          <a:p>
            <a:pPr marL="457200" lvl="1" indent="0">
              <a:buNone/>
            </a:pPr>
            <a:r>
              <a:rPr lang="en-CA" dirty="0" smtClean="0"/>
              <a:t>Astronauts </a:t>
            </a:r>
            <a:r>
              <a:rPr lang="en-CA" dirty="0"/>
              <a:t>would quickly die if they ventured out into space </a:t>
            </a:r>
            <a:r>
              <a:rPr lang="en-CA" dirty="0" smtClean="0"/>
              <a:t>without protection</a:t>
            </a:r>
          </a:p>
          <a:p>
            <a:pPr marL="457200" lvl="1" indent="0">
              <a:buNone/>
            </a:pPr>
            <a:endParaRPr lang="en-CA" dirty="0"/>
          </a:p>
          <a:p>
            <a:pPr lvl="1"/>
            <a:r>
              <a:rPr lang="en-CA" dirty="0"/>
              <a:t>The space suit </a:t>
            </a:r>
            <a:r>
              <a:rPr lang="en-CA" dirty="0" smtClean="0"/>
              <a:t>acts</a:t>
            </a:r>
          </a:p>
          <a:p>
            <a:pPr marL="457200" lvl="1" indent="0">
              <a:buNone/>
            </a:pPr>
            <a:r>
              <a:rPr lang="en-CA" dirty="0" smtClean="0"/>
              <a:t> </a:t>
            </a:r>
            <a:r>
              <a:rPr lang="en-CA" dirty="0"/>
              <a:t>as </a:t>
            </a:r>
            <a:r>
              <a:rPr lang="en-CA" dirty="0" smtClean="0"/>
              <a:t>mini-spaceship.</a:t>
            </a:r>
          </a:p>
          <a:p>
            <a:pPr marL="457200" lvl="1" indent="0">
              <a:buNone/>
            </a:pPr>
            <a:r>
              <a:rPr lang="en-CA" dirty="0" smtClean="0"/>
              <a:t> </a:t>
            </a:r>
          </a:p>
          <a:p>
            <a:pPr marL="457200" lvl="1" indent="0">
              <a:buNone/>
            </a:pPr>
            <a:r>
              <a:rPr lang="en-CA" dirty="0" smtClean="0"/>
              <a:t>It </a:t>
            </a:r>
            <a:r>
              <a:rPr lang="en-CA" dirty="0"/>
              <a:t>has:</a:t>
            </a:r>
          </a:p>
          <a:p>
            <a:pPr lvl="2"/>
            <a:r>
              <a:rPr lang="en-CA" dirty="0"/>
              <a:t>Oxygen to breath</a:t>
            </a:r>
          </a:p>
          <a:p>
            <a:pPr lvl="2"/>
            <a:r>
              <a:rPr lang="en-CA" dirty="0"/>
              <a:t>A </a:t>
            </a:r>
            <a:r>
              <a:rPr lang="en-CA" dirty="0" smtClean="0"/>
              <a:t>cooling </a:t>
            </a:r>
            <a:r>
              <a:rPr lang="en-CA" dirty="0"/>
              <a:t>system</a:t>
            </a:r>
          </a:p>
          <a:p>
            <a:pPr lvl="2"/>
            <a:r>
              <a:rPr lang="en-CA" dirty="0"/>
              <a:t>A </a:t>
            </a:r>
            <a:r>
              <a:rPr lang="en-CA" dirty="0" err="1" smtClean="0"/>
              <a:t>comunication</a:t>
            </a:r>
            <a:r>
              <a:rPr lang="en-CA" dirty="0" smtClean="0"/>
              <a:t> </a:t>
            </a:r>
            <a:r>
              <a:rPr lang="en-CA" dirty="0"/>
              <a:t>system</a:t>
            </a:r>
          </a:p>
          <a:p>
            <a:pPr lvl="2"/>
            <a:r>
              <a:rPr lang="en-CA" dirty="0"/>
              <a:t>A system to control air pressure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895600"/>
            <a:ext cx="5257800" cy="272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Space Exploration Technologies,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Orbiting </a:t>
            </a:r>
            <a:r>
              <a:rPr lang="en-CA" b="1" dirty="0" smtClean="0"/>
              <a:t>Satellites</a:t>
            </a:r>
          </a:p>
          <a:p>
            <a:endParaRPr lang="en-CA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0"/>
            <a:ext cx="6079191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514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Space Exploration Technologies,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b="1" dirty="0"/>
              <a:t>Orbiting </a:t>
            </a:r>
            <a:r>
              <a:rPr lang="en-CA" b="1" dirty="0" smtClean="0"/>
              <a:t>Satellites</a:t>
            </a:r>
          </a:p>
          <a:p>
            <a:pPr marL="118872" indent="0">
              <a:buNone/>
            </a:pPr>
            <a:endParaRPr lang="en-CA" b="1" dirty="0"/>
          </a:p>
          <a:p>
            <a:pPr lvl="1"/>
            <a:r>
              <a:rPr lang="en-CA" dirty="0"/>
              <a:t>‘satellite’ means any body that orbits around another body in space; i.e. the moon is Earth’s </a:t>
            </a:r>
            <a:r>
              <a:rPr lang="en-CA" i="1" dirty="0"/>
              <a:t>natural satellite</a:t>
            </a:r>
          </a:p>
          <a:p>
            <a:pPr lvl="1"/>
            <a:r>
              <a:rPr lang="en-CA" dirty="0"/>
              <a:t>An </a:t>
            </a:r>
            <a:r>
              <a:rPr lang="en-CA" i="1" dirty="0"/>
              <a:t>artificial satellite</a:t>
            </a:r>
            <a:r>
              <a:rPr lang="en-CA" dirty="0"/>
              <a:t> is an electronic device put in orbit around Earth to relay information</a:t>
            </a:r>
            <a:r>
              <a:rPr lang="en-CA" dirty="0" smtClean="0"/>
              <a:t>.</a:t>
            </a:r>
          </a:p>
          <a:p>
            <a:pPr lvl="1"/>
            <a:r>
              <a:rPr lang="en-CA" dirty="0">
                <a:hlinkClick r:id="rId2"/>
              </a:rPr>
              <a:t>http://</a:t>
            </a:r>
            <a:r>
              <a:rPr lang="en-CA" dirty="0" smtClean="0">
                <a:hlinkClick r:id="rId2"/>
              </a:rPr>
              <a:t>www.seos-project.eu/modules/remotesensing/remotesensing-c02-p01.html</a:t>
            </a:r>
            <a:endParaRPr lang="en-CA" dirty="0" smtClean="0"/>
          </a:p>
          <a:p>
            <a:pPr marL="4572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049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Space Exploration Technologies,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Orbiting Satellites, cont’d</a:t>
            </a:r>
          </a:p>
          <a:p>
            <a:pPr lvl="1"/>
            <a:r>
              <a:rPr lang="en-CA" dirty="0"/>
              <a:t>Geosynchronous orbit</a:t>
            </a:r>
          </a:p>
          <a:p>
            <a:pPr lvl="2"/>
            <a:r>
              <a:rPr lang="en-CA" dirty="0"/>
              <a:t>A satellite placed 36000km above the Earth takes 24h to orbit it. The Earth also rotates once in 24h so the satellite appears to sit above the same place on Earth.</a:t>
            </a:r>
          </a:p>
          <a:p>
            <a:pPr lvl="2"/>
            <a:r>
              <a:rPr lang="en-CA" dirty="0"/>
              <a:t>Communication satellites (television/internet) are placed in this orbit.</a:t>
            </a:r>
          </a:p>
        </p:txBody>
      </p:sp>
    </p:spTree>
    <p:extLst>
      <p:ext uri="{BB962C8B-B14F-4D97-AF65-F5344CB8AC3E}">
        <p14:creationId xmlns:p14="http://schemas.microsoft.com/office/powerpoint/2010/main" val="266325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Space Exploration Technologies,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Probes</a:t>
            </a:r>
          </a:p>
          <a:p>
            <a:pPr lvl="1"/>
            <a:endParaRPr lang="en-CA" dirty="0"/>
          </a:p>
          <a:p>
            <a:pPr marL="457200" lvl="1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2200"/>
            <a:ext cx="7391400" cy="416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3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Space Exploration Technologies,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Probes</a:t>
            </a:r>
          </a:p>
          <a:p>
            <a:pPr lvl="1"/>
            <a:r>
              <a:rPr lang="en-CA" dirty="0"/>
              <a:t>A space vehicle sent to other celestial bodies that carries scientific instruments.</a:t>
            </a:r>
          </a:p>
          <a:p>
            <a:pPr lvl="1"/>
            <a:r>
              <a:rPr lang="en-CA" dirty="0"/>
              <a:t>They may fly past, orbit or land on a planet, moon, comet, or asteroid sending back information about its atmosphere and surface features.</a:t>
            </a:r>
          </a:p>
          <a:p>
            <a:pPr lvl="1"/>
            <a:endParaRPr lang="en-CA" dirty="0"/>
          </a:p>
          <a:p>
            <a:pPr marL="4572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623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Space Exploration Technologies,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Rovers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2286000"/>
            <a:ext cx="7391400" cy="4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Space Exploration Technologies,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Rovers</a:t>
            </a:r>
          </a:p>
          <a:p>
            <a:pPr lvl="1"/>
            <a:r>
              <a:rPr lang="en-CA" dirty="0"/>
              <a:t>small, sophisticated, robotic probes designed to land on a planet, explore and test the surface, and send information back to Earth.</a:t>
            </a:r>
          </a:p>
          <a:p>
            <a:pPr lvl="1"/>
            <a:r>
              <a:rPr lang="en-CA" dirty="0"/>
              <a:t>Sent to explore distant planets as it isn’t very safe or cost efficient to send humans.</a:t>
            </a:r>
          </a:p>
          <a:p>
            <a:pPr lvl="1"/>
            <a:r>
              <a:rPr lang="en-CA" dirty="0"/>
              <a:t>Programmed to solve problem on their own due to the length of time to send radio signals back to Earth.</a:t>
            </a:r>
          </a:p>
        </p:txBody>
      </p:sp>
    </p:spTree>
    <p:extLst>
      <p:ext uri="{BB962C8B-B14F-4D97-AF65-F5344CB8AC3E}">
        <p14:creationId xmlns:p14="http://schemas.microsoft.com/office/powerpoint/2010/main" val="172067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Solar  Wind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streams of high-energy particles ejected by the sun</a:t>
            </a:r>
          </a:p>
          <a:p>
            <a:r>
              <a:rPr lang="en-CA" dirty="0"/>
              <a:t>Exposure to this solar wind could be fatal but Earth’s magnetic field deflects most of the solar wind around the planet</a:t>
            </a:r>
          </a:p>
          <a:p>
            <a:pPr marL="118872" indent="0">
              <a:buNone/>
            </a:pPr>
            <a:endParaRPr lang="en-CA" dirty="0"/>
          </a:p>
          <a:p>
            <a:r>
              <a:rPr lang="en-CA" dirty="0">
                <a:hlinkClick r:id="rId2"/>
              </a:rPr>
              <a:t>http://www.youtube.com/watch?v=2zOlkIyg3iE</a:t>
            </a:r>
            <a:endParaRPr lang="en-CA" dirty="0"/>
          </a:p>
          <a:p>
            <a:pPr marL="118872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669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Space Exploration Technologies,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Rovers, cont’d</a:t>
            </a:r>
          </a:p>
          <a:p>
            <a:pPr lvl="1"/>
            <a:r>
              <a:rPr lang="en-CA" dirty="0"/>
              <a:t>Work all day; pause at night to conserve battery</a:t>
            </a:r>
          </a:p>
          <a:p>
            <a:pPr lvl="1"/>
            <a:r>
              <a:rPr lang="en-CA" dirty="0"/>
              <a:t>Explore hostile environments from the freezing surface of Mars to the furnace-like surface of Venus.</a:t>
            </a:r>
          </a:p>
        </p:txBody>
      </p:sp>
    </p:spTree>
    <p:extLst>
      <p:ext uri="{BB962C8B-B14F-4D97-AF65-F5344CB8AC3E}">
        <p14:creationId xmlns:p14="http://schemas.microsoft.com/office/powerpoint/2010/main" val="164168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Space Exploration Technologies,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Optical Telescopes:</a:t>
            </a:r>
          </a:p>
          <a:p>
            <a:pPr lvl="1"/>
            <a:r>
              <a:rPr lang="en-CA" dirty="0"/>
              <a:t>2 types: </a:t>
            </a:r>
          </a:p>
          <a:p>
            <a:pPr lvl="2"/>
            <a:r>
              <a:rPr lang="en-CA" dirty="0"/>
              <a:t>1) Refracting – use lenses to gather and focus light to provide a magnified view.</a:t>
            </a:r>
          </a:p>
          <a:p>
            <a:pPr lvl="2"/>
            <a:r>
              <a:rPr lang="en-CA" dirty="0"/>
              <a:t>2) Reflecting – use a series of mirrors to collect light and project the image into an eyepiece lens for the viewer.</a:t>
            </a:r>
          </a:p>
          <a:p>
            <a:pPr lvl="1"/>
            <a:r>
              <a:rPr lang="en-CA" dirty="0"/>
              <a:t>Some conditions make observing difficult including cloudy weather and pollution.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982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Space Exploration Technologies,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Optical Telescopes cont’d</a:t>
            </a:r>
          </a:p>
          <a:p>
            <a:pPr lvl="1"/>
            <a:r>
              <a:rPr lang="en-CA" dirty="0"/>
              <a:t>Large observatories are placed on top of mountains giving a clearer view and providing cloud-free skies.</a:t>
            </a:r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4191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5488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Space Exploration Technologies,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Radio Telescopes</a:t>
            </a:r>
          </a:p>
          <a:p>
            <a:pPr lvl="1"/>
            <a:r>
              <a:rPr lang="en-CA" dirty="0"/>
              <a:t>Large receivers</a:t>
            </a:r>
            <a:r>
              <a:rPr lang="en-CA" dirty="0" smtClean="0"/>
              <a:t>,</a:t>
            </a:r>
          </a:p>
          <a:p>
            <a:pPr marL="457200" lvl="1" indent="0">
              <a:buNone/>
            </a:pPr>
            <a:r>
              <a:rPr lang="en-CA" dirty="0" smtClean="0"/>
              <a:t> </a:t>
            </a:r>
            <a:r>
              <a:rPr lang="en-CA" dirty="0"/>
              <a:t>similar to </a:t>
            </a:r>
            <a:r>
              <a:rPr lang="en-CA" dirty="0" smtClean="0"/>
              <a:t>satellite</a:t>
            </a:r>
          </a:p>
          <a:p>
            <a:pPr marL="457200" lvl="1" indent="0">
              <a:buNone/>
            </a:pPr>
            <a:r>
              <a:rPr lang="en-CA" dirty="0" smtClean="0"/>
              <a:t> </a:t>
            </a:r>
            <a:r>
              <a:rPr lang="en-CA" dirty="0"/>
              <a:t>dishes; radio </a:t>
            </a:r>
            <a:r>
              <a:rPr lang="en-CA" dirty="0" smtClean="0"/>
              <a:t>signals</a:t>
            </a:r>
          </a:p>
          <a:p>
            <a:pPr marL="457200" lvl="1" indent="0">
              <a:buNone/>
            </a:pPr>
            <a:r>
              <a:rPr lang="en-CA" dirty="0" smtClean="0"/>
              <a:t> </a:t>
            </a:r>
            <a:r>
              <a:rPr lang="en-CA" dirty="0"/>
              <a:t>coming from a </a:t>
            </a:r>
            <a:endParaRPr lang="en-CA" dirty="0" smtClean="0"/>
          </a:p>
          <a:p>
            <a:pPr marL="457200" lvl="1" indent="0">
              <a:buNone/>
            </a:pPr>
            <a:r>
              <a:rPr lang="en-CA" dirty="0" smtClean="0"/>
              <a:t>distant </a:t>
            </a:r>
            <a:r>
              <a:rPr lang="en-CA" dirty="0"/>
              <a:t>object </a:t>
            </a:r>
            <a:r>
              <a:rPr lang="en-CA" dirty="0" smtClean="0"/>
              <a:t>are</a:t>
            </a:r>
          </a:p>
          <a:p>
            <a:pPr marL="457200" lvl="1" indent="0">
              <a:buNone/>
            </a:pPr>
            <a:r>
              <a:rPr lang="en-CA" dirty="0" smtClean="0"/>
              <a:t> </a:t>
            </a:r>
            <a:r>
              <a:rPr lang="en-CA" dirty="0"/>
              <a:t>collected and focussed on a receiver These signals are converted into electric impulses that are then interpreted as data.</a:t>
            </a:r>
          </a:p>
          <a:p>
            <a:pPr lvl="1"/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905000"/>
            <a:ext cx="4572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00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Solar Wind,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Some of these high-energy particles collide with gases in the atmosphere at the North and South poles.</a:t>
            </a:r>
          </a:p>
          <a:p>
            <a:r>
              <a:rPr lang="en-CA" dirty="0"/>
              <a:t>The results are natural light shows called the auroras</a:t>
            </a:r>
          </a:p>
          <a:p>
            <a:pPr lvl="1"/>
            <a:r>
              <a:rPr lang="en-CA" dirty="0"/>
              <a:t>Aurora Borealis – Northern Lights</a:t>
            </a:r>
          </a:p>
          <a:p>
            <a:pPr lvl="1"/>
            <a:r>
              <a:rPr lang="en-CA" dirty="0"/>
              <a:t>Aurora </a:t>
            </a:r>
            <a:r>
              <a:rPr lang="en-CA" dirty="0" err="1"/>
              <a:t>Australis</a:t>
            </a:r>
            <a:r>
              <a:rPr lang="en-CA" dirty="0"/>
              <a:t> – Southern lights</a:t>
            </a:r>
          </a:p>
          <a:p>
            <a:pPr lvl="1"/>
            <a:endParaRPr lang="en-CA" dirty="0"/>
          </a:p>
          <a:p>
            <a:pPr lvl="1"/>
            <a:r>
              <a:rPr lang="en-CA" dirty="0">
                <a:hlinkClick r:id="rId2"/>
              </a:rPr>
              <a:t>https://www.youtube.com/watch?v=lT3J6a9p_o8</a:t>
            </a:r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20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Space Weather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Conditions produced by the Sun that have an effect on the inner solar system, and particularly on technological devices on or near Earth; may also effect human health</a:t>
            </a:r>
          </a:p>
          <a:p>
            <a:endParaRPr lang="en-CA" dirty="0"/>
          </a:p>
          <a:p>
            <a:r>
              <a:rPr lang="en-CA" dirty="0">
                <a:hlinkClick r:id="rId2"/>
              </a:rPr>
              <a:t>https://www.youtube.com/watch?v=P-dEVzuaSiw</a:t>
            </a:r>
            <a:endParaRPr lang="en-CA" dirty="0"/>
          </a:p>
          <a:p>
            <a:endParaRPr lang="en-CA" dirty="0"/>
          </a:p>
          <a:p>
            <a:r>
              <a:rPr lang="en-CA" dirty="0">
                <a:hlinkClick r:id="rId3"/>
              </a:rPr>
              <a:t>https://www.youtube.com/watch?v=GRst061YTVU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910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Planets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43719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13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Planets,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Mercury, Venus, Earth, Mars, Jupiter, Saturn, Uranus, Neptune</a:t>
            </a:r>
          </a:p>
          <a:p>
            <a:endParaRPr lang="en-CA" dirty="0"/>
          </a:p>
          <a:p>
            <a:r>
              <a:rPr lang="en-CA" u="sng" dirty="0"/>
              <a:t>M</a:t>
            </a:r>
            <a:r>
              <a:rPr lang="en-CA" dirty="0"/>
              <a:t>y </a:t>
            </a:r>
            <a:r>
              <a:rPr lang="en-CA" u="sng" dirty="0"/>
              <a:t>v</a:t>
            </a:r>
            <a:r>
              <a:rPr lang="en-CA" dirty="0"/>
              <a:t>ery </a:t>
            </a:r>
            <a:r>
              <a:rPr lang="en-CA" u="sng" dirty="0"/>
              <a:t>e</a:t>
            </a:r>
            <a:r>
              <a:rPr lang="en-CA" dirty="0"/>
              <a:t>ducated </a:t>
            </a:r>
            <a:r>
              <a:rPr lang="en-CA" u="sng" dirty="0"/>
              <a:t>m</a:t>
            </a:r>
            <a:r>
              <a:rPr lang="en-CA" dirty="0"/>
              <a:t>other </a:t>
            </a:r>
            <a:r>
              <a:rPr lang="en-CA" u="sng" dirty="0"/>
              <a:t>j</a:t>
            </a:r>
            <a:r>
              <a:rPr lang="en-CA" dirty="0"/>
              <a:t>ust </a:t>
            </a:r>
            <a:r>
              <a:rPr lang="en-CA" u="sng" dirty="0"/>
              <a:t>s</a:t>
            </a:r>
            <a:r>
              <a:rPr lang="en-CA" dirty="0"/>
              <a:t>erved </a:t>
            </a:r>
            <a:r>
              <a:rPr lang="en-CA" u="sng" dirty="0"/>
              <a:t>u</a:t>
            </a:r>
            <a:r>
              <a:rPr lang="en-CA" dirty="0"/>
              <a:t>s </a:t>
            </a:r>
            <a:r>
              <a:rPr lang="en-CA" u="sng" dirty="0"/>
              <a:t>n</a:t>
            </a:r>
            <a:r>
              <a:rPr lang="en-CA" dirty="0"/>
              <a:t>achos.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  <a:p>
            <a:r>
              <a:rPr lang="en-CA" sz="2000" i="1" dirty="0"/>
              <a:t>If that doesn’t help you remember the order, come up with a sentence of your own.</a:t>
            </a:r>
          </a:p>
        </p:txBody>
      </p:sp>
    </p:spTree>
    <p:extLst>
      <p:ext uri="{BB962C8B-B14F-4D97-AF65-F5344CB8AC3E}">
        <p14:creationId xmlns:p14="http://schemas.microsoft.com/office/powerpoint/2010/main" val="30885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26721</TotalTime>
  <Words>1926</Words>
  <Application>Microsoft Office PowerPoint</Application>
  <PresentationFormat>On-screen Show (4:3)</PresentationFormat>
  <Paragraphs>319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Corbel</vt:lpstr>
      <vt:lpstr>Wingdings</vt:lpstr>
      <vt:lpstr>Wingdings 2</vt:lpstr>
      <vt:lpstr>Wingdings 3</vt:lpstr>
      <vt:lpstr>Module</vt:lpstr>
      <vt:lpstr>Chapter 11</vt:lpstr>
      <vt:lpstr>The Sun</vt:lpstr>
      <vt:lpstr>Sun 101</vt:lpstr>
      <vt:lpstr>Sun 101, cont’d.   Page 392</vt:lpstr>
      <vt:lpstr>Solar  Wind</vt:lpstr>
      <vt:lpstr>Solar Wind, cont’d</vt:lpstr>
      <vt:lpstr>Space Weather</vt:lpstr>
      <vt:lpstr>The Planets</vt:lpstr>
      <vt:lpstr>The Planets, cont’d</vt:lpstr>
      <vt:lpstr>The Planets, cont’d</vt:lpstr>
      <vt:lpstr>Terrestrial vs. Jovian Planets</vt:lpstr>
      <vt:lpstr>Astronomical Unit</vt:lpstr>
      <vt:lpstr>Planet Videos</vt:lpstr>
      <vt:lpstr>Planet Rules</vt:lpstr>
      <vt:lpstr>Dwarf planets, cont’d</vt:lpstr>
      <vt:lpstr>Other Celestial Bodies</vt:lpstr>
      <vt:lpstr>Comets</vt:lpstr>
      <vt:lpstr>Comets, cont’d</vt:lpstr>
      <vt:lpstr>Comet Movement</vt:lpstr>
      <vt:lpstr>Comet Periodicity</vt:lpstr>
      <vt:lpstr>Asteroids, Meteors, Meteorites</vt:lpstr>
      <vt:lpstr>Asteroids, Meteors, Meteorites, cont’d</vt:lpstr>
      <vt:lpstr>Impact Sites</vt:lpstr>
      <vt:lpstr>The Sun’s effect on Earth</vt:lpstr>
      <vt:lpstr>The Sun’s effect on Earth, cont’d</vt:lpstr>
      <vt:lpstr>11.3 The Exploration of Space</vt:lpstr>
      <vt:lpstr>Technology of Space Travel</vt:lpstr>
      <vt:lpstr>Technology of Space Travel</vt:lpstr>
      <vt:lpstr>Parts of a Rocket</vt:lpstr>
      <vt:lpstr>Tech of Space Travel, cont’d</vt:lpstr>
      <vt:lpstr>Technology of Space Travel</vt:lpstr>
      <vt:lpstr>International Space Station</vt:lpstr>
      <vt:lpstr>International Space Station</vt:lpstr>
      <vt:lpstr>ISS, cont’d</vt:lpstr>
      <vt:lpstr>Space Travel</vt:lpstr>
      <vt:lpstr>Space Travel Cont’d</vt:lpstr>
      <vt:lpstr>Canadian Contributions to Space Exploration</vt:lpstr>
      <vt:lpstr>Canadian contributions to space exploration, cont’d</vt:lpstr>
      <vt:lpstr>Canadian Astronauts</vt:lpstr>
      <vt:lpstr>Canadian Astronauts</vt:lpstr>
      <vt:lpstr>Canadian Astronauts</vt:lpstr>
      <vt:lpstr>Space Exploration Technologies</vt:lpstr>
      <vt:lpstr>Space Exploration Technologies, cont’d</vt:lpstr>
      <vt:lpstr>Space Exploration Technologies, cont’d</vt:lpstr>
      <vt:lpstr>Space Exploration Technologies, cont’d</vt:lpstr>
      <vt:lpstr>Space Exploration Technologies, cont’d</vt:lpstr>
      <vt:lpstr>Space Exploration Technologies, cont’d</vt:lpstr>
      <vt:lpstr>Space Exploration Technologies, cont’d</vt:lpstr>
      <vt:lpstr>Space Exploration Technologies, cont’d</vt:lpstr>
      <vt:lpstr>Space Exploration Technologies, cont’d</vt:lpstr>
      <vt:lpstr>Space Exploration Technologies, cont’d</vt:lpstr>
      <vt:lpstr>Space Exploration Technologies, cont’d</vt:lpstr>
      <vt:lpstr>Space Exploration Technologies, cont’d</vt:lpstr>
    </vt:vector>
  </TitlesOfParts>
  <Company>lsb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Space Exploration</dc:title>
  <dc:creator>lhuszar</dc:creator>
  <cp:lastModifiedBy>rkennedy</cp:lastModifiedBy>
  <cp:revision>159</cp:revision>
  <cp:lastPrinted>2016-10-14T12:49:06Z</cp:lastPrinted>
  <dcterms:created xsi:type="dcterms:W3CDTF">2012-06-08T16:32:47Z</dcterms:created>
  <dcterms:modified xsi:type="dcterms:W3CDTF">2016-10-31T18:28:47Z</dcterms:modified>
</cp:coreProperties>
</file>